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sldIdLst>
    <p:sldId id="1007" r:id="rId2"/>
    <p:sldId id="1008" r:id="rId3"/>
    <p:sldId id="1009" r:id="rId4"/>
    <p:sldId id="1010" r:id="rId5"/>
    <p:sldId id="1011" r:id="rId6"/>
    <p:sldId id="1012" r:id="rId7"/>
    <p:sldId id="1013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01.02.2018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91ACD9D-2E8C-44AC-8975-313DF16A6FD4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8F76-E784-4377-9DC0-B36AD69053A7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00E4765-3173-4C89-8EF4-E7185F889BA3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3C01-7594-46F9-82DB-4951B40B4B9B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0DE-DCF2-4110-8C01-F1D966F8ACC5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7F3A05F-1DC6-486F-AC30-E178551F200A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E02D64-323B-47BB-830F-2E68CBF8C71C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E634-4BAD-4D69-837B-DB081199EB59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46FE-7245-4947-9471-21D203F44B15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1700-EB0D-470B-B854-85B31F332F5A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908025-D9AD-473F-9471-7FD1D54B99FD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DEB4B5-F0EA-4CC6-85C8-96C1C4ED1491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arning-freiburg.de/" TargetMode="External"/><Relationship Id="rId2" Type="http://schemas.openxmlformats.org/officeDocument/2006/relationships/hyperlink" Target="mailto:klaus_messner@web.de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9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type="body" idx="1"/>
          </p:nvPr>
        </p:nvSpPr>
        <p:spPr>
          <a:xfrm>
            <a:off x="1371600" y="2708920"/>
            <a:ext cx="7123113" cy="36381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dirty="0" smtClean="0"/>
              <a:t>Länge, Winkel, Abstand</a:t>
            </a:r>
          </a:p>
          <a:p>
            <a:pPr marL="0" indent="0" algn="ctr">
              <a:buNone/>
            </a:pPr>
            <a:r>
              <a:rPr lang="de-DE" dirty="0" smtClean="0"/>
              <a:t>Darstellung von Geraden und Ebenen</a:t>
            </a:r>
          </a:p>
          <a:p>
            <a:pPr marL="0" indent="0" algn="ctr">
              <a:buNone/>
            </a:pPr>
            <a:r>
              <a:rPr lang="de-DE" dirty="0" smtClean="0"/>
              <a:t>Umformungen</a:t>
            </a:r>
          </a:p>
          <a:p>
            <a:pPr marL="0" indent="0" algn="ctr">
              <a:buNone/>
            </a:pPr>
            <a:r>
              <a:rPr lang="de-DE" dirty="0" smtClean="0"/>
              <a:t>Abstandsbestimmungen</a:t>
            </a:r>
          </a:p>
          <a:p>
            <a:pPr marL="0" indent="0" algn="ctr">
              <a:buNone/>
            </a:pPr>
            <a:r>
              <a:rPr lang="de-DE" dirty="0" smtClean="0"/>
              <a:t>Lage, Schnitte, Schnittwinkel</a:t>
            </a:r>
          </a:p>
          <a:p>
            <a:pPr marL="0" indent="0" algn="ctr">
              <a:buNone/>
            </a:pPr>
            <a:r>
              <a:rPr lang="de-DE" dirty="0" smtClean="0"/>
              <a:t>Spiegelungen</a:t>
            </a:r>
            <a:endParaRPr lang="de-DE" dirty="0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Geometrie / Lineare Algebra</a:t>
            </a:r>
            <a:endParaRPr lang="de-DE" dirty="0"/>
          </a:p>
        </p:txBody>
      </p:sp>
      <p:sp>
        <p:nvSpPr>
          <p:cNvPr id="5" name="Textplatzhalter 6"/>
          <p:cNvSpPr txBox="1">
            <a:spLocks/>
          </p:cNvSpPr>
          <p:nvPr/>
        </p:nvSpPr>
        <p:spPr>
          <a:xfrm>
            <a:off x="107504" y="6506582"/>
            <a:ext cx="8928992" cy="339452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1400" dirty="0" smtClean="0"/>
              <a:t>E-Mail: </a:t>
            </a:r>
            <a:r>
              <a:rPr lang="de-DE" sz="1400" dirty="0" smtClean="0">
                <a:hlinkClick r:id="rId2"/>
              </a:rPr>
              <a:t>klaus_messner@web.de</a:t>
            </a:r>
            <a:r>
              <a:rPr lang="de-DE" sz="1400" dirty="0" smtClean="0"/>
              <a:t>, Internet: </a:t>
            </a:r>
            <a:r>
              <a:rPr lang="de-DE" sz="1400" dirty="0" smtClean="0">
                <a:hlinkClick r:id="rId3"/>
              </a:rPr>
              <a:t>www.elearning-freiburg.de</a:t>
            </a:r>
            <a:r>
              <a:rPr lang="de-DE" sz="1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282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800" dirty="0" smtClean="0"/>
              <a:t>Vektoren</a:t>
            </a:r>
            <a:endParaRPr lang="de-DE" sz="3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Was ist ein Vektor?</a:t>
                </a:r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Ein gerichteter Pfeil!</a:t>
                </a:r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Ein Vektor hat eine Länge und </a:t>
                </a:r>
                <a:r>
                  <a:rPr lang="de-DE" sz="2400" dirty="0" smtClean="0"/>
                  <a:t>eine Richtung.</a:t>
                </a:r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Vektoren</a:t>
                </a:r>
                <a:r>
                  <a:rPr lang="de-DE" sz="2400" dirty="0"/>
                  <a:t>, die im Ursprung </a:t>
                </a:r>
                <a:r>
                  <a:rPr lang="de-DE" sz="2400" dirty="0" smtClean="0"/>
                  <a:t>beginnen</a:t>
                </a:r>
                <a:r>
                  <a:rPr lang="de-DE" sz="2400" dirty="0"/>
                  <a:t>,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nennt </a:t>
                </a:r>
                <a:r>
                  <a:rPr lang="de-DE" sz="2400" dirty="0"/>
                  <a:t>man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Ortsvektoren</a:t>
                </a:r>
                <a:r>
                  <a:rPr lang="de-DE" sz="2400" dirty="0" smtClean="0"/>
                  <a:t>.</a:t>
                </a:r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Wo genau ein Vektor im Koordinatensystem</a:t>
                </a:r>
                <a:br>
                  <a:rPr lang="de-DE" sz="2400" dirty="0" smtClean="0"/>
                </a:br>
                <a:r>
                  <a:rPr lang="de-DE" sz="2400" dirty="0" smtClean="0"/>
                  <a:t>liegt spielt keine Rolle! Es kommt nur auf</a:t>
                </a:r>
                <a:br>
                  <a:rPr lang="de-DE" sz="2400" dirty="0" smtClean="0"/>
                </a:br>
                <a:r>
                  <a:rPr lang="de-DE" sz="2400" dirty="0" smtClean="0"/>
                  <a:t>die Länge und die Richtung an.</a:t>
                </a:r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Notation: In der Ebene z.B.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2400" dirty="0" smtClean="0"/>
                  <a:t>, im Raum </a:t>
                </a:r>
                <a:r>
                  <a:rPr lang="de-DE" sz="2400" dirty="0"/>
                  <a:t>z.B.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1778675"/>
            <a:ext cx="242887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54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Rechenregeln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sz="2400" dirty="0"/>
              <a:t>Addition und </a:t>
            </a:r>
            <a:r>
              <a:rPr lang="de-DE" sz="2400" dirty="0">
                <a:solidFill>
                  <a:srgbClr val="FF0000"/>
                </a:solidFill>
              </a:rPr>
              <a:t>S-Multiplikation</a:t>
            </a:r>
          </a:p>
          <a:p>
            <a:pPr marL="0" lvl="0" indent="0">
              <a:spcAft>
                <a:spcPct val="0"/>
              </a:spcAft>
              <a:buSzPct val="100000"/>
              <a:buNone/>
            </a:pPr>
            <a:endParaRPr lang="de-DE" sz="2400" dirty="0" smtClean="0"/>
          </a:p>
          <a:p>
            <a:pPr marL="0" lvl="0" indent="0">
              <a:spcAft>
                <a:spcPct val="0"/>
              </a:spcAft>
              <a:buSzPct val="100000"/>
              <a:buNone/>
            </a:pPr>
            <a:endParaRPr lang="de-DE" sz="2400" dirty="0"/>
          </a:p>
          <a:p>
            <a:pPr marL="0" lvl="0" indent="0">
              <a:spcAft>
                <a:spcPct val="0"/>
              </a:spcAft>
              <a:buSzPct val="100000"/>
              <a:buNone/>
            </a:pPr>
            <a:endParaRPr lang="de-DE" sz="2400" dirty="0" smtClean="0"/>
          </a:p>
          <a:p>
            <a:pPr marL="0" lvl="0" indent="0">
              <a:spcAft>
                <a:spcPct val="0"/>
              </a:spcAft>
              <a:buSzPct val="100000"/>
              <a:buNone/>
            </a:pPr>
            <a:endParaRPr lang="de-DE" sz="2400" dirty="0" smtClean="0"/>
          </a:p>
          <a:p>
            <a:pPr marL="0" lvl="0" indent="0">
              <a:spcAft>
                <a:spcPct val="0"/>
              </a:spcAft>
              <a:buSzPct val="100000"/>
              <a:buNone/>
            </a:pPr>
            <a:r>
              <a:rPr lang="de-DE" sz="2400" dirty="0" smtClean="0"/>
              <a:t>Im </a:t>
            </a:r>
            <a:r>
              <a:rPr lang="de-DE" sz="2400" dirty="0"/>
              <a:t>Zusammenhang mit Vektoren nennt man eine reelle Zahl auch </a:t>
            </a:r>
            <a:r>
              <a:rPr lang="de-DE" sz="2400" dirty="0">
                <a:solidFill>
                  <a:srgbClr val="FF0000"/>
                </a:solidFill>
              </a:rPr>
              <a:t>Skalar</a:t>
            </a:r>
            <a:r>
              <a:rPr lang="de-DE" sz="2400" dirty="0"/>
              <a:t>.</a:t>
            </a:r>
          </a:p>
          <a:p>
            <a:pPr marL="0" lvl="0" indent="0">
              <a:spcAft>
                <a:spcPct val="0"/>
              </a:spcAft>
              <a:buSzPct val="100000"/>
              <a:buNone/>
            </a:pPr>
            <a:r>
              <a:rPr lang="de-DE" sz="2400" dirty="0"/>
              <a:t>S-Multiplikation ist die Multiplikation eines Vektors mit einem Skalar</a:t>
            </a:r>
            <a:r>
              <a:rPr lang="de-DE" sz="2400" dirty="0" smtClean="0"/>
              <a:t>.</a:t>
            </a:r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2087724" y="2204864"/>
                <a:ext cx="4968552" cy="720079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de-DE" sz="2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de-DE" sz="2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</m:oMath>
                  </m:oMathPara>
                </a14:m>
                <a:endParaRPr lang="de-DE" sz="24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724" y="2204864"/>
                <a:ext cx="4968552" cy="720079"/>
              </a:xfrm>
              <a:prstGeom prst="roundRect">
                <a:avLst>
                  <a:gd name="adj" fmla="val 17878"/>
                </a:avLst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2087724" y="3056379"/>
                <a:ext cx="4968552" cy="720079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 hangingPunct="0"/>
                <a14:m>
                  <m:oMath xmlns:m="http://schemas.openxmlformats.org/officeDocument/2006/math">
                    <m:r>
                      <a:rPr lang="de-DE" sz="2400" i="1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𝑐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𝑎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de-DE" sz="2400" i="1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𝑐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⋅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de-DE" sz="2400">
                                          <a:solidFill>
                                            <a:prstClr val="black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de-DE" sz="2400">
                                          <a:solidFill>
                                            <a:prstClr val="black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4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  <m:t>𝑐</m:t>
                                  </m:r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⋅</m:t>
                                  </m:r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de-DE" sz="2400">
                                          <a:solidFill>
                                            <a:prstClr val="black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𝑐</m:t>
                                  </m:r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⋅</m:t>
                                  </m:r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de-DE" sz="2400">
                                          <a:solidFill>
                                            <a:prstClr val="black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de-DE" sz="2400" dirty="0" smtClean="0"/>
                  <a:t>mit</a:t>
                </a:r>
                <a:r>
                  <a:rPr lang="de-DE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prstClr val="black"/>
                        </a:solidFill>
                        <a:latin typeface="Cambria Math"/>
                      </a:rPr>
                      <m:t>𝑐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∈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ℝ</m:t>
                    </m:r>
                  </m:oMath>
                </a14:m>
                <a:endParaRPr lang="de-DE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724" y="3056379"/>
                <a:ext cx="4968552" cy="720079"/>
              </a:xfrm>
              <a:prstGeom prst="roundRect">
                <a:avLst>
                  <a:gd name="adj" fmla="val 17878"/>
                </a:avLst>
              </a:prstGeom>
              <a:blipFill rotWithShape="0">
                <a:blip r:embed="rId3"/>
                <a:stretch>
                  <a:fillRect b="-254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58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Geometrische Deutung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Die Addition von Vektoren wird gedeutet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als </a:t>
                </a:r>
                <a:r>
                  <a:rPr lang="de-DE" sz="2400" dirty="0" err="1" smtClean="0"/>
                  <a:t>Hintereinanderhängen</a:t>
                </a:r>
                <a:r>
                  <a:rPr lang="de-DE" sz="2400" dirty="0" smtClean="0"/>
                  <a:t> </a:t>
                </a:r>
                <a:r>
                  <a:rPr lang="de-DE" sz="2400" dirty="0"/>
                  <a:t>von Vektoren.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Hier </a:t>
                </a:r>
                <a:r>
                  <a:rPr lang="de-DE" sz="2400" dirty="0"/>
                  <a:t>wird</a:t>
                </a:r>
                <a14:m>
                  <m:oMath xmlns:m="http://schemas.openxmlformats.org/officeDocument/2006/math"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de-DE" sz="2400" dirty="0"/>
                  <a:t> an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</m:acc>
                  </m:oMath>
                </a14:m>
                <a:r>
                  <a:rPr lang="de-DE" sz="2400" dirty="0"/>
                  <a:t> gehängt.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Der Pfeil vom Ursprung zur Spitze von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ist </a:t>
                </a:r>
                <a:r>
                  <a:rPr lang="de-DE" sz="2400" dirty="0"/>
                  <a:t>der </a:t>
                </a:r>
                <a:r>
                  <a:rPr lang="de-DE" sz="2400" dirty="0" smtClean="0"/>
                  <a:t>Ergebnisvektor</a:t>
                </a:r>
                <a:r>
                  <a:rPr lang="de-DE" sz="2400" dirty="0"/>
                  <a:t>.</a:t>
                </a:r>
              </a:p>
              <a:p>
                <a:pPr marL="0" lvl="0" indent="0">
                  <a:spcAft>
                    <a:spcPct val="0"/>
                  </a:spcAft>
                  <a:buSzPct val="100000"/>
                  <a:buNone/>
                </a:pPr>
                <a:r>
                  <a:rPr lang="de-DE" sz="2400" dirty="0"/>
                  <a:t>Die S-Multiplikation stellt eine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Verlängerung </a:t>
                </a:r>
                <a:r>
                  <a:rPr lang="de-DE" sz="2400" dirty="0"/>
                  <a:t>(oder Verkürzung) des Vektors dar.</a:t>
                </a:r>
              </a:p>
              <a:p>
                <a:pPr marL="0" lvl="0" indent="0">
                  <a:spcAft>
                    <a:spcPct val="0"/>
                  </a:spcAft>
                  <a:buSzPct val="100000"/>
                  <a:buNone/>
                </a:pPr>
                <a:r>
                  <a:rPr lang="de-DE" sz="2400" dirty="0"/>
                  <a:t>Multiplikation eines Vektors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−1</m:t>
                    </m:r>
                  </m:oMath>
                </a14:m>
                <a:r>
                  <a:rPr lang="de-DE" sz="2400" dirty="0"/>
                  <a:t> dreht die Richtung des Vektors um</a:t>
                </a:r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907864" y="1556792"/>
            <a:ext cx="2840599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343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Skalarprodukt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sz="2400" dirty="0"/>
              <a:t>Zwischen Vektoren wird das </a:t>
            </a:r>
            <a:r>
              <a:rPr lang="de-DE" sz="2400" dirty="0">
                <a:solidFill>
                  <a:srgbClr val="FF0000"/>
                </a:solidFill>
              </a:rPr>
              <a:t>Skalarprodukt</a:t>
            </a:r>
            <a:r>
              <a:rPr lang="de-DE" sz="2400" dirty="0"/>
              <a:t> wie folgt definiert:</a:t>
            </a:r>
          </a:p>
          <a:p>
            <a:pPr marL="0" indent="0">
              <a:spcAft>
                <a:spcPts val="0"/>
              </a:spcAft>
              <a:buSzPct val="100000"/>
              <a:buNone/>
            </a:pPr>
            <a:endParaRPr lang="de-DE" sz="2400" dirty="0" smtClean="0"/>
          </a:p>
          <a:p>
            <a:pPr marL="0" indent="0">
              <a:spcAft>
                <a:spcPts val="0"/>
              </a:spcAft>
              <a:buSzPct val="100000"/>
              <a:buNone/>
            </a:pPr>
            <a:endParaRPr lang="de-DE" sz="2400" dirty="0"/>
          </a:p>
          <a:p>
            <a:pPr marL="0" indent="0">
              <a:spcAft>
                <a:spcPts val="0"/>
              </a:spcAft>
              <a:buSzPct val="100000"/>
              <a:buNone/>
            </a:pPr>
            <a:endParaRPr lang="de-DE" sz="2400" dirty="0" smtClean="0"/>
          </a:p>
          <a:p>
            <a:pPr marL="0" indent="0">
              <a:spcAft>
                <a:spcPts val="0"/>
              </a:spcAft>
              <a:buSzPct val="100000"/>
              <a:buNone/>
            </a:pPr>
            <a:endParaRPr lang="de-DE" sz="2400" dirty="0" smtClean="0"/>
          </a:p>
          <a:p>
            <a:pPr marL="0" indent="0">
              <a:spcAft>
                <a:spcPts val="0"/>
              </a:spcAft>
              <a:buSzPct val="100000"/>
              <a:buNone/>
            </a:pPr>
            <a:r>
              <a:rPr lang="de-DE" sz="2400" dirty="0" smtClean="0"/>
              <a:t>Verwechsle </a:t>
            </a:r>
            <a:r>
              <a:rPr lang="de-DE" sz="2400" dirty="0"/>
              <a:t>das Skalarprodukt nicht mit der </a:t>
            </a:r>
            <a:r>
              <a:rPr lang="de-DE" sz="2400" dirty="0" smtClean="0"/>
              <a:t>S-Multiplikation</a:t>
            </a:r>
            <a:r>
              <a:rPr lang="de-DE" sz="2400" dirty="0"/>
              <a:t>!</a:t>
            </a:r>
          </a:p>
          <a:p>
            <a:pPr marL="0" indent="0">
              <a:spcAft>
                <a:spcPts val="0"/>
              </a:spcAft>
              <a:buSzPct val="100000"/>
              <a:buNone/>
            </a:pPr>
            <a:r>
              <a:rPr lang="de-DE" sz="2400" dirty="0"/>
              <a:t>Das Skalarprodukt wird bei der Berechnung von Längen und Winkeln benötigt</a:t>
            </a:r>
            <a:r>
              <a:rPr lang="de-DE" sz="2400" dirty="0" smtClean="0"/>
              <a:t>.</a:t>
            </a:r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1403648" y="2276872"/>
                <a:ext cx="6480720" cy="1368152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⋅</m:t>
                      </m:r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⋅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40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sz="24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276872"/>
                <a:ext cx="6480720" cy="1368152"/>
              </a:xfrm>
              <a:prstGeom prst="roundRect">
                <a:avLst>
                  <a:gd name="adj" fmla="val 17878"/>
                </a:avLst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407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abhängig / unabhängig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SzPts val="1072"/>
                  <a:buNone/>
                </a:pPr>
                <a:r>
                  <a:rPr lang="de-DE" sz="2400" dirty="0" smtClean="0"/>
                  <a:t>Zwei </a:t>
                </a:r>
                <a:r>
                  <a:rPr lang="de-DE" sz="2400" dirty="0"/>
                  <a:t>Vektoren </a:t>
                </a:r>
                <a:r>
                  <a:rPr lang="de-DE" sz="2400" dirty="0" smtClean="0"/>
                  <a:t>nennt man </a:t>
                </a:r>
                <a:r>
                  <a:rPr lang="de-DE" sz="2400" dirty="0">
                    <a:solidFill>
                      <a:srgbClr val="C00000"/>
                    </a:solidFill>
                  </a:rPr>
                  <a:t>linear </a:t>
                </a:r>
                <a:r>
                  <a:rPr lang="de-DE" sz="2400" dirty="0" smtClean="0">
                    <a:solidFill>
                      <a:srgbClr val="C00000"/>
                    </a:solidFill>
                  </a:rPr>
                  <a:t>abhängig</a:t>
                </a:r>
                <a:r>
                  <a:rPr lang="de-DE" sz="2400" dirty="0"/>
                  <a:t>, wenn </a:t>
                </a:r>
                <a:r>
                  <a:rPr lang="de-DE" sz="2400" dirty="0" smtClean="0"/>
                  <a:t>sie Vielfache voneinander sind, wenn also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für irgendein reelles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gilt.</a:t>
                </a:r>
                <a:endParaRPr lang="de-DE" sz="2400" dirty="0">
                  <a:solidFill>
                    <a:prstClr val="black"/>
                  </a:solidFill>
                </a:endParaRPr>
              </a:p>
              <a:p>
                <a:pPr marL="0" indent="0">
                  <a:spcAft>
                    <a:spcPts val="0"/>
                  </a:spcAft>
                  <a:buSzPts val="1072"/>
                  <a:buNone/>
                </a:pPr>
                <a:r>
                  <a:rPr lang="de-DE" sz="2400" dirty="0"/>
                  <a:t>Zwei Vektoren </a:t>
                </a:r>
                <a:r>
                  <a:rPr lang="de-DE" sz="2400" dirty="0" smtClean="0"/>
                  <a:t>sind </a:t>
                </a:r>
                <a:r>
                  <a:rPr lang="de-DE" sz="2400" dirty="0">
                    <a:solidFill>
                      <a:srgbClr val="C00000"/>
                    </a:solidFill>
                  </a:rPr>
                  <a:t>linear </a:t>
                </a:r>
                <a:r>
                  <a:rPr lang="de-DE" sz="2400" dirty="0" smtClean="0">
                    <a:solidFill>
                      <a:srgbClr val="C00000"/>
                    </a:solidFill>
                  </a:rPr>
                  <a:t>unabhängig</a:t>
                </a:r>
                <a:r>
                  <a:rPr lang="de-DE" sz="2400" dirty="0"/>
                  <a:t>, wenn sie </a:t>
                </a:r>
                <a:r>
                  <a:rPr lang="de-DE" sz="2400" dirty="0" smtClean="0"/>
                  <a:t>nicht Vielfache </a:t>
                </a:r>
                <a:r>
                  <a:rPr lang="de-DE" sz="2400" dirty="0"/>
                  <a:t>voneinander sind, </a:t>
                </a:r>
                <a:r>
                  <a:rPr lang="de-DE" sz="2400" dirty="0" smtClean="0"/>
                  <a:t>d.h. wenn es kein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400" dirty="0" smtClean="0"/>
                  <a:t> gibt, so dass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gilt</a:t>
                </a:r>
                <a:r>
                  <a:rPr lang="de-DE" sz="2400" dirty="0" smtClean="0">
                    <a:solidFill>
                      <a:prstClr val="black"/>
                    </a:solidFill>
                  </a:rPr>
                  <a:t>.</a:t>
                </a:r>
              </a:p>
              <a:p>
                <a:pPr marL="0" indent="0">
                  <a:buSzPts val="1072"/>
                  <a:buNone/>
                </a:pPr>
                <a:endParaRPr lang="de-DE" sz="2400" b="1" dirty="0" smtClean="0">
                  <a:solidFill>
                    <a:srgbClr val="0000FF"/>
                  </a:solidFill>
                </a:endParaRPr>
              </a:p>
              <a:p>
                <a:pPr marL="0" indent="0">
                  <a:buSzPts val="1072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Wozu </a:t>
                </a:r>
                <a:r>
                  <a:rPr lang="de-DE" sz="2400" b="1" dirty="0">
                    <a:solidFill>
                      <a:srgbClr val="0000FF"/>
                    </a:solidFill>
                  </a:rPr>
                  <a:t>benötigt man dies?</a:t>
                </a:r>
                <a:r>
                  <a:rPr lang="de-DE" sz="2400" dirty="0"/>
                  <a:t/>
                </a:r>
                <a:br>
                  <a:rPr lang="de-DE" sz="2400" dirty="0"/>
                </a:br>
                <a:r>
                  <a:rPr lang="de-DE" sz="2400" dirty="0"/>
                  <a:t>Die Begriffe linear abhängig oder unabhängig helfen bei der Beurteilung der Lage von Geraden oder Ebenen zueinander.</a:t>
                </a:r>
              </a:p>
              <a:p>
                <a:pPr marL="0" indent="0">
                  <a:spcAft>
                    <a:spcPts val="0"/>
                  </a:spcAft>
                  <a:buSzPts val="1072"/>
                  <a:buNone/>
                </a:pPr>
                <a:endParaRPr lang="de-DE" sz="24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350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Vektor von A nach B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r>
                  <a:rPr lang="de-DE" sz="2200" dirty="0" smtClean="0"/>
                  <a:t>Insbesondere für das Aufstellen von </a:t>
                </a:r>
                <a:br>
                  <a:rPr lang="de-DE" sz="2200" dirty="0" smtClean="0"/>
                </a:br>
                <a:r>
                  <a:rPr lang="de-DE" sz="2200" dirty="0" smtClean="0"/>
                  <a:t>Geradengleichungen sollte man wissen, </a:t>
                </a:r>
                <a:br>
                  <a:rPr lang="de-DE" sz="2200" dirty="0" smtClean="0"/>
                </a:br>
                <a:r>
                  <a:rPr lang="de-DE" sz="2200" dirty="0" smtClean="0"/>
                  <a:t>wie man den Vektor zwischen zwei </a:t>
                </a:r>
                <a:br>
                  <a:rPr lang="de-DE" sz="2200" dirty="0" smtClean="0"/>
                </a:br>
                <a:r>
                  <a:rPr lang="de-DE" sz="2200" dirty="0" smtClean="0"/>
                  <a:t>beliebigen Punkten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200" dirty="0" smtClean="0"/>
                  <a:t> bestimmt.</a:t>
                </a:r>
              </a:p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r>
                  <a:rPr lang="de-DE" sz="2200" dirty="0" smtClean="0"/>
                  <a:t>Der „Vektor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200" dirty="0" smtClean="0"/>
                  <a:t> nach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200" dirty="0" smtClean="0"/>
                  <a:t>“ ergibt sich einfach </a:t>
                </a:r>
                <a:br>
                  <a:rPr lang="de-DE" sz="2200" dirty="0" smtClean="0"/>
                </a:br>
                <a:r>
                  <a:rPr lang="de-DE" sz="2200" dirty="0" smtClean="0"/>
                  <a:t>nach der Regel „hinterer minus vorderer“.</a:t>
                </a:r>
              </a:p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endParaRPr lang="de-DE" sz="2200" b="1" dirty="0" smtClean="0"/>
              </a:p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r>
                  <a:rPr lang="de-DE" sz="2200" b="1" dirty="0" smtClean="0"/>
                  <a:t>Beispiel: </a:t>
                </a:r>
              </a:p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r>
                  <a:rPr lang="de-DE" sz="2200" dirty="0" smtClean="0"/>
                  <a:t>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r>
                  <a:rPr lang="de-DE" sz="2200" dirty="0" smtClean="0"/>
                  <a:t> folgt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eqAr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eqAr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eqArr>
                      </m:e>
                    </m:d>
                  </m:oMath>
                </a14:m>
                <a:endParaRPr lang="de-DE" sz="22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1603626"/>
            <a:ext cx="2120939" cy="2166258"/>
          </a:xfrm>
          <a:prstGeom prst="rect">
            <a:avLst/>
          </a:prstGeom>
        </p:spPr>
      </p:pic>
      <p:cxnSp>
        <p:nvCxnSpPr>
          <p:cNvPr id="7" name="Gerade Verbindung mit Pfeil 6"/>
          <p:cNvCxnSpPr/>
          <p:nvPr/>
        </p:nvCxnSpPr>
        <p:spPr>
          <a:xfrm flipV="1">
            <a:off x="7090441" y="2427316"/>
            <a:ext cx="936104" cy="432048"/>
          </a:xfrm>
          <a:prstGeom prst="straightConnector1">
            <a:avLst/>
          </a:prstGeom>
          <a:ln w="190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/>
          <p:cNvSpPr/>
          <p:nvPr/>
        </p:nvSpPr>
        <p:spPr>
          <a:xfrm>
            <a:off x="7056280" y="2852936"/>
            <a:ext cx="36000" cy="36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8010278" y="2412047"/>
            <a:ext cx="36000" cy="36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/>
              <p:cNvSpPr/>
              <p:nvPr/>
            </p:nvSpPr>
            <p:spPr>
              <a:xfrm>
                <a:off x="6899650" y="2841258"/>
                <a:ext cx="34028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9650" y="2841258"/>
                <a:ext cx="34028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7857209" y="2410196"/>
                <a:ext cx="34817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7209" y="2410196"/>
                <a:ext cx="34817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 rot="20126023">
                <a:off x="7219870" y="2364723"/>
                <a:ext cx="461985" cy="335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1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de-DE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26023">
                <a:off x="7219870" y="2364723"/>
                <a:ext cx="461985" cy="3353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66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153</Words>
  <Application>Microsoft Office PowerPoint</Application>
  <PresentationFormat>Bildschirmpräsentation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Albany</vt:lpstr>
      <vt:lpstr>Calibri</vt:lpstr>
      <vt:lpstr>Cambria Math</vt:lpstr>
      <vt:lpstr>Wingdings</vt:lpstr>
      <vt:lpstr>Wingdings 2</vt:lpstr>
      <vt:lpstr>Galathea</vt:lpstr>
      <vt:lpstr>Geometrie / Lineare Algebra</vt:lpstr>
      <vt:lpstr>Vektoren</vt:lpstr>
      <vt:lpstr>Rechenregeln</vt:lpstr>
      <vt:lpstr>Geometrische Deutung</vt:lpstr>
      <vt:lpstr>Skalarprodukt</vt:lpstr>
      <vt:lpstr>Linear abhängig / unabhängig</vt:lpstr>
      <vt:lpstr>Vektor von A nach 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245</cp:revision>
  <dcterms:created xsi:type="dcterms:W3CDTF">2013-03-17T05:38:34Z</dcterms:created>
  <dcterms:modified xsi:type="dcterms:W3CDTF">2018-02-01T17:28:31Z</dcterms:modified>
</cp:coreProperties>
</file>